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60" r:id="rId4"/>
    <p:sldId id="258" r:id="rId5"/>
    <p:sldId id="265" r:id="rId6"/>
    <p:sldId id="267" r:id="rId7"/>
    <p:sldId id="268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2D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425" autoAdjust="0"/>
  </p:normalViewPr>
  <p:slideViewPr>
    <p:cSldViewPr snapToGrid="0">
      <p:cViewPr varScale="1">
        <p:scale>
          <a:sx n="74" d="100"/>
          <a:sy n="74" d="100"/>
        </p:scale>
        <p:origin x="91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DAA9F-89FE-4F4E-BC55-B08A7B4B2016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35982-F374-4C38-A9D8-D47C9E2135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30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5982-F374-4C38-A9D8-D47C9E2135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23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5982-F374-4C38-A9D8-D47C9E2135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60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D35982-F374-4C38-A9D8-D47C9E2135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59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66A6-5DFA-4507-B41B-346E2461A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8B055-D2E3-46C6-BA48-148338B94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607F5-5E06-43EF-883B-08ABB316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60FF3-3870-4C45-B16A-CCDEED09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1D13-F52C-45CB-AC37-46B27270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1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D201-A61D-4EE5-BA5E-19A8FBDF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28C96-8115-423F-9F74-F23ED5D65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3C114-A754-495D-B82A-8A5C9731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EE16-0588-422A-A6BB-7D1E176BE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3C936-EB88-4110-8D75-3F8EFA8C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18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26D313-9142-4E6E-A1DE-30AE04C35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60841-D98F-455C-B690-7141084DD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DF2B-7FB5-4DC6-8E1E-7EA2A619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886C0-4BCC-4369-870B-3AECF5AA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051B2-3603-4093-AD76-EBB929D9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45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DB80-D597-4A8A-98AE-2BA46881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4F0A-2EC3-4E58-85E4-F81A22026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2F69E-F07F-4F27-944B-8754E430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9B3CB-0790-4B53-A6BB-225BEAED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88681-735E-4A00-A84E-19EEB829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82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2733-19A0-4CA3-A31A-DE414015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CDAD1-3E31-449B-91CC-080317970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DD1A6-BEDF-47F5-AFD0-C6403109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D5429-0A36-4ED4-95B5-D2CCD190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BA81B-B685-496F-8A13-5B35453C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68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AE74-F723-47E6-8BE1-732E1A5D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3ECE0-92F2-486E-98E1-8EEE0C9E5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55810-6EE4-4C8B-BC19-63985F777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31DD4-0DAB-4E92-8E0E-5FD4C97D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1084B-CA86-4ABF-9DC4-C2751752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A3A67-6864-48E9-A566-7FE72DB7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0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2FD67-CBBE-41F0-AFA2-5AC8DF78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F9FBB-A7AC-4443-BE65-3AC88623A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64C82-8AB7-4A00-A522-76013A46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67D03A-679D-45CB-AFDC-C34FC211B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0F870-48D3-49B2-8F3C-6188F95DC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56CFF-F078-4976-B59A-5895EF6AC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80FF9-1EA5-4803-8444-0AD6D579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A38F3-A2CD-4618-BA65-B5682654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40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5FB6-99AE-4DEB-ACCD-2C948DF3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058E7-2D82-4155-BC4D-48ADB1B5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65EA1-9E5D-4941-9117-00A1BD77A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3C2AD-79C7-47B0-84FD-E051AD02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13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DC53D-B353-4357-9C81-CA17E4E5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AE542-B2B6-42BD-A3C0-F876F471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8EB7C-122E-440E-84EA-4AA5F2E2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41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F17B-4D78-4AC5-A644-A9C8540E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3878-562E-4190-8448-FE1A99C93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428FB-2B5F-43B4-983C-4977A3E3B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4C507-E4AD-44C7-B013-FE2887CDE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30E50-1C38-4832-BEF7-0774CB47F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25346-9281-4E45-930D-0993F1CDE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44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6CB1-8B0D-40B3-B5F9-5909DC07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8809C9-9766-44C4-8B4D-10E36501C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F2323-CEC1-41C5-856F-AC2F41B79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28A9C-D0C6-40DD-A9B7-79BF8D15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4ED2B-E571-457A-958F-8B5151D3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B289B-BE92-4EF0-834E-EEBC1535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03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ABD6EC-7BCF-4DB1-91C9-0A6A03E8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B9B39-6D39-4B47-8EFA-4DF9DE82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663A0-520D-4784-9142-19501CD89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DB45-F641-47D5-B2A8-8DE9B589D332}" type="datetimeFigureOut">
              <a:rPr lang="en-GB" smtClean="0"/>
              <a:t>17/12/2019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14375-AD7F-4365-B4C5-5D3C3AA6D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D70F8-20CA-4737-8D02-820055D3A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59E74-C70C-4880-8B7F-9047F6774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2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11" Type="http://schemas.openxmlformats.org/officeDocument/2006/relationships/image" Target="../media/image15.png"/><Relationship Id="rId5" Type="http://schemas.openxmlformats.org/officeDocument/2006/relationships/image" Target="../media/image10.jpg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09FB4C-7CB9-44D9-AB82-FE2B1F65B441}"/>
              </a:ext>
            </a:extLst>
          </p:cNvPr>
          <p:cNvGrpSpPr/>
          <p:nvPr/>
        </p:nvGrpSpPr>
        <p:grpSpPr>
          <a:xfrm>
            <a:off x="3039458" y="1115312"/>
            <a:ext cx="5267608" cy="3357282"/>
            <a:chOff x="1004841" y="3333226"/>
            <a:chExt cx="2960651" cy="1886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A7E6DF-36F3-46B3-999F-8F265D5B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6" t="22416" r="24239" b="18199"/>
            <a:stretch/>
          </p:blipFill>
          <p:spPr>
            <a:xfrm>
              <a:off x="1004841" y="3333226"/>
              <a:ext cx="2960651" cy="188695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2A97A5-2528-4182-AD3C-4170B5D2D13F}"/>
                </a:ext>
              </a:extLst>
            </p:cNvPr>
            <p:cNvSpPr/>
            <p:nvPr/>
          </p:nvSpPr>
          <p:spPr>
            <a:xfrm>
              <a:off x="3035700" y="4165176"/>
              <a:ext cx="217444" cy="217444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55F84D0D-6482-4CF3-9FAF-F5CFD64A1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1665" t="45210" r="35003" b="15684"/>
          <a:stretch/>
        </p:blipFill>
        <p:spPr>
          <a:xfrm>
            <a:off x="6283661" y="2852416"/>
            <a:ext cx="3900495" cy="2606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EB7EC4-9A4C-4938-93CA-E8E3B8440E7B}"/>
              </a:ext>
            </a:extLst>
          </p:cNvPr>
          <p:cNvSpPr txBox="1"/>
          <p:nvPr/>
        </p:nvSpPr>
        <p:spPr>
          <a:xfrm>
            <a:off x="2933144" y="4501450"/>
            <a:ext cx="470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OPEN STUDIO Building Simulation </a:t>
            </a:r>
          </a:p>
          <a:p>
            <a:r>
              <a:rPr lang="en-GB" b="1" dirty="0">
                <a:latin typeface="Bahnschrift" panose="020B0502040204020203" pitchFamily="34" charset="0"/>
              </a:rPr>
              <a:t>TECHNICAL ENVIRONMENTAL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2BA73-8722-4519-933A-9E2B898D214D}"/>
              </a:ext>
            </a:extLst>
          </p:cNvPr>
          <p:cNvSpPr txBox="1"/>
          <p:nvPr/>
        </p:nvSpPr>
        <p:spPr>
          <a:xfrm>
            <a:off x="2933144" y="5263632"/>
            <a:ext cx="4708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W18	ANDREA FOPPIANI</a:t>
            </a:r>
          </a:p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	MELISSA MARTINOLI</a:t>
            </a:r>
          </a:p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	DAVIDE MONTANARI</a:t>
            </a:r>
          </a:p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	LISANA SHIDQINA</a:t>
            </a:r>
          </a:p>
        </p:txBody>
      </p:sp>
    </p:spTree>
    <p:extLst>
      <p:ext uri="{BB962C8B-B14F-4D97-AF65-F5344CB8AC3E}">
        <p14:creationId xmlns:p14="http://schemas.microsoft.com/office/powerpoint/2010/main" val="4261143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5145345-07F1-4851-BD2D-E45DF40E9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6"/>
          <a:stretch/>
        </p:blipFill>
        <p:spPr>
          <a:xfrm>
            <a:off x="0" y="813647"/>
            <a:ext cx="4134747" cy="5417312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157ED322-AC3D-4639-804E-7DB8C0C65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6" r="29586"/>
          <a:stretch/>
        </p:blipFill>
        <p:spPr>
          <a:xfrm>
            <a:off x="4134747" y="813647"/>
            <a:ext cx="3413376" cy="5417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21F66-702D-4600-BF06-0FD42DF67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 t="34147" r="57592" b="4342"/>
          <a:stretch/>
        </p:blipFill>
        <p:spPr>
          <a:xfrm>
            <a:off x="9517210" y="1268139"/>
            <a:ext cx="1207653" cy="11919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FD2161-2C9A-4EE3-8CC9-0244BE40A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665" t="45210" r="35003" b="15684"/>
          <a:stretch/>
        </p:blipFill>
        <p:spPr>
          <a:xfrm>
            <a:off x="9351812" y="4703663"/>
            <a:ext cx="2014527" cy="13460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3FBADDD-E4D6-43A9-B4A1-A3422E0F98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7690" t="35555" r="34942" b="5952"/>
          <a:stretch/>
        </p:blipFill>
        <p:spPr>
          <a:xfrm>
            <a:off x="9351813" y="3079739"/>
            <a:ext cx="1914030" cy="13460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187E5-503E-4A5C-B158-C7740B33E530}"/>
              </a:ext>
            </a:extLst>
          </p:cNvPr>
          <p:cNvSpPr txBox="1"/>
          <p:nvPr/>
        </p:nvSpPr>
        <p:spPr>
          <a:xfrm>
            <a:off x="1865631" y="5564139"/>
            <a:ext cx="1768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GROUND FLOOR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CBC28-2D0B-42C7-A151-3A43B4C244D8}"/>
              </a:ext>
            </a:extLst>
          </p:cNvPr>
          <p:cNvSpPr txBox="1"/>
          <p:nvPr/>
        </p:nvSpPr>
        <p:spPr>
          <a:xfrm>
            <a:off x="5327963" y="5564139"/>
            <a:ext cx="176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TYPICAL 1</a:t>
            </a:r>
            <a:r>
              <a:rPr lang="en-GB" sz="12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ST</a:t>
            </a:r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&amp; 2</a:t>
            </a:r>
            <a:r>
              <a:rPr lang="en-GB" sz="12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ND</a:t>
            </a:r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 FLOOR PLAN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A5B33-A053-4BBB-BAE1-2451D0ADCC12}"/>
              </a:ext>
            </a:extLst>
          </p:cNvPr>
          <p:cNvSpPr txBox="1"/>
          <p:nvPr/>
        </p:nvSpPr>
        <p:spPr>
          <a:xfrm>
            <a:off x="8028411" y="1888316"/>
            <a:ext cx="1207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SPACE TYPE BREAKDOWN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BB873-6C9D-4E1F-88ED-5D7424A22AEE}"/>
              </a:ext>
            </a:extLst>
          </p:cNvPr>
          <p:cNvSpPr txBox="1"/>
          <p:nvPr/>
        </p:nvSpPr>
        <p:spPr>
          <a:xfrm>
            <a:off x="8028410" y="3374091"/>
            <a:ext cx="132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BUILDING </a:t>
            </a:r>
          </a:p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WITH 40% WINDOW/WALL RATIO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0AC64-C7A7-471E-BA0B-08D41FD6D7BA}"/>
              </a:ext>
            </a:extLst>
          </p:cNvPr>
          <p:cNvSpPr txBox="1"/>
          <p:nvPr/>
        </p:nvSpPr>
        <p:spPr>
          <a:xfrm>
            <a:off x="8028411" y="4895137"/>
            <a:ext cx="132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BUILDING WITH OVERHANGS (EXCLUDING NORTH SIDE)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13B944-3B5F-462D-87B6-E381279FB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20" t="54469" r="14411" b="26472"/>
          <a:stretch/>
        </p:blipFill>
        <p:spPr>
          <a:xfrm>
            <a:off x="9196471" y="2541455"/>
            <a:ext cx="1849129" cy="5175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1A15E9-DE26-48A0-B412-DCD683FC3413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FLOOR PLAN &amp; BUILDING DETAILS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550C58-038C-4B3E-A8DE-8D009BD6E55B}"/>
              </a:ext>
            </a:extLst>
          </p:cNvPr>
          <p:cNvSpPr txBox="1"/>
          <p:nvPr/>
        </p:nvSpPr>
        <p:spPr>
          <a:xfrm>
            <a:off x="2205659" y="1648689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OPEN OFFICE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56A5F-6F11-435D-B8A4-4A8F532B2A69}"/>
              </a:ext>
            </a:extLst>
          </p:cNvPr>
          <p:cNvSpPr txBox="1"/>
          <p:nvPr/>
        </p:nvSpPr>
        <p:spPr>
          <a:xfrm>
            <a:off x="5667991" y="1648689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OPEN OFFICE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892636-4992-40B3-96D5-474384B86A37}"/>
              </a:ext>
            </a:extLst>
          </p:cNvPr>
          <p:cNvSpPr txBox="1"/>
          <p:nvPr/>
        </p:nvSpPr>
        <p:spPr>
          <a:xfrm>
            <a:off x="2205659" y="3761969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OPEN OFFICE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49B655-A090-4075-8A66-9F176F7255CA}"/>
              </a:ext>
            </a:extLst>
          </p:cNvPr>
          <p:cNvSpPr txBox="1"/>
          <p:nvPr/>
        </p:nvSpPr>
        <p:spPr>
          <a:xfrm>
            <a:off x="5667991" y="3761969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OPEN OFFICE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07752-865D-4642-8214-A4CF67000CA4}"/>
              </a:ext>
            </a:extLst>
          </p:cNvPr>
          <p:cNvSpPr txBox="1"/>
          <p:nvPr/>
        </p:nvSpPr>
        <p:spPr>
          <a:xfrm>
            <a:off x="2636227" y="3169633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BREAK ROOM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E73A61-43FF-45E0-A82F-0EEB5C0DEF5D}"/>
              </a:ext>
            </a:extLst>
          </p:cNvPr>
          <p:cNvSpPr txBox="1"/>
          <p:nvPr/>
        </p:nvSpPr>
        <p:spPr>
          <a:xfrm>
            <a:off x="6008019" y="3169633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BREAK ROOM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3468C0-3A8F-4A10-B49A-04D2B7A4983C}"/>
              </a:ext>
            </a:extLst>
          </p:cNvPr>
          <p:cNvSpPr txBox="1"/>
          <p:nvPr/>
        </p:nvSpPr>
        <p:spPr>
          <a:xfrm>
            <a:off x="5015553" y="3169633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STAIRS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739C87-36EE-450D-8983-F397B740A565}"/>
              </a:ext>
            </a:extLst>
          </p:cNvPr>
          <p:cNvSpPr txBox="1"/>
          <p:nvPr/>
        </p:nvSpPr>
        <p:spPr>
          <a:xfrm>
            <a:off x="1591549" y="3179793"/>
            <a:ext cx="10887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STAIRS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B60D5-4716-4699-B2F9-C7151863AF1D}"/>
              </a:ext>
            </a:extLst>
          </p:cNvPr>
          <p:cNvSpPr txBox="1"/>
          <p:nvPr/>
        </p:nvSpPr>
        <p:spPr>
          <a:xfrm>
            <a:off x="8014280" y="4251329"/>
            <a:ext cx="2645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BUILDING AREA: 1125 M</a:t>
            </a:r>
            <a:r>
              <a:rPr lang="en-GB" sz="105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416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view of a large building&#10;&#10;Description automatically generated">
            <a:extLst>
              <a:ext uri="{FF2B5EF4-FFF2-40B4-BE49-F238E27FC236}">
                <a16:creationId xmlns:a16="http://schemas.microsoft.com/office/drawing/2014/main" id="{BB752013-C738-4E18-B341-F23ACAC0D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862"/>
          <a:stretch/>
        </p:blipFill>
        <p:spPr>
          <a:xfrm>
            <a:off x="1352135" y="1293118"/>
            <a:ext cx="2444410" cy="156256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4149D2-04BA-4E96-952C-F15AF3E64E9A}"/>
              </a:ext>
            </a:extLst>
          </p:cNvPr>
          <p:cNvCxnSpPr>
            <a:cxnSpLocks/>
          </p:cNvCxnSpPr>
          <p:nvPr/>
        </p:nvCxnSpPr>
        <p:spPr>
          <a:xfrm>
            <a:off x="4327083" y="786338"/>
            <a:ext cx="0" cy="5604898"/>
          </a:xfrm>
          <a:prstGeom prst="line">
            <a:avLst/>
          </a:prstGeom>
          <a:ln w="12700">
            <a:solidFill>
              <a:schemeClr val="bg2">
                <a:lumMod val="90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920EC2-8A5E-48F4-8B37-A9915BBDFB17}"/>
              </a:ext>
            </a:extLst>
          </p:cNvPr>
          <p:cNvSpPr txBox="1"/>
          <p:nvPr/>
        </p:nvSpPr>
        <p:spPr>
          <a:xfrm>
            <a:off x="1286896" y="786338"/>
            <a:ext cx="23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MILAN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E8DFE-732A-4AFF-843F-6B5BA4892893}"/>
              </a:ext>
            </a:extLst>
          </p:cNvPr>
          <p:cNvSpPr txBox="1"/>
          <p:nvPr/>
        </p:nvSpPr>
        <p:spPr>
          <a:xfrm>
            <a:off x="4857622" y="742456"/>
            <a:ext cx="23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BANGKOK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56CCF-5340-4D6F-B269-92325AF3B314}"/>
              </a:ext>
            </a:extLst>
          </p:cNvPr>
          <p:cNvSpPr txBox="1"/>
          <p:nvPr/>
        </p:nvSpPr>
        <p:spPr>
          <a:xfrm>
            <a:off x="8624767" y="742456"/>
            <a:ext cx="23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TORONTO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1893F7-03B4-478A-A7E8-37AF1ED5845F}"/>
              </a:ext>
            </a:extLst>
          </p:cNvPr>
          <p:cNvCxnSpPr>
            <a:cxnSpLocks/>
          </p:cNvCxnSpPr>
          <p:nvPr/>
        </p:nvCxnSpPr>
        <p:spPr>
          <a:xfrm>
            <a:off x="984654" y="1102265"/>
            <a:ext cx="10222692" cy="0"/>
          </a:xfrm>
          <a:prstGeom prst="line">
            <a:avLst/>
          </a:prstGeom>
          <a:ln w="12700">
            <a:solidFill>
              <a:schemeClr val="bg2">
                <a:lumMod val="90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E5398F-3D96-4CF8-B82D-1E0132DFDBEA}"/>
              </a:ext>
            </a:extLst>
          </p:cNvPr>
          <p:cNvCxnSpPr>
            <a:cxnSpLocks/>
          </p:cNvCxnSpPr>
          <p:nvPr/>
        </p:nvCxnSpPr>
        <p:spPr>
          <a:xfrm>
            <a:off x="8029466" y="742456"/>
            <a:ext cx="0" cy="5604898"/>
          </a:xfrm>
          <a:prstGeom prst="line">
            <a:avLst/>
          </a:prstGeom>
          <a:ln w="12700">
            <a:solidFill>
              <a:schemeClr val="bg2">
                <a:lumMod val="90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4E1BB35-49E9-4D54-AD12-32DD6989D2BA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74269F-CE4A-4127-BCCA-8E7CDBF45A19}"/>
              </a:ext>
            </a:extLst>
          </p:cNvPr>
          <p:cNvGrpSpPr/>
          <p:nvPr/>
        </p:nvGrpSpPr>
        <p:grpSpPr>
          <a:xfrm>
            <a:off x="1352135" y="3004307"/>
            <a:ext cx="2444410" cy="1557931"/>
            <a:chOff x="1004841" y="3333226"/>
            <a:chExt cx="2960652" cy="1886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4529D5-D864-4CCF-B905-211419F78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84" t="39022" r="35349" b="28811"/>
            <a:stretch/>
          </p:blipFill>
          <p:spPr>
            <a:xfrm>
              <a:off x="1004841" y="3333226"/>
              <a:ext cx="2960652" cy="188695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4699394-D928-4DB1-969B-D43BC65E5E14}"/>
                </a:ext>
              </a:extLst>
            </p:cNvPr>
            <p:cNvSpPr/>
            <p:nvPr/>
          </p:nvSpPr>
          <p:spPr>
            <a:xfrm>
              <a:off x="2255825" y="4240822"/>
              <a:ext cx="217444" cy="217444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146C0B-B55B-4C96-96B0-6EA8A82C9E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8"/>
          <a:stretch/>
        </p:blipFill>
        <p:spPr>
          <a:xfrm>
            <a:off x="4948851" y="1308632"/>
            <a:ext cx="2444409" cy="15424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132D463-2BA4-4F14-AC8E-C7CBABBA2CFC}"/>
              </a:ext>
            </a:extLst>
          </p:cNvPr>
          <p:cNvGrpSpPr/>
          <p:nvPr/>
        </p:nvGrpSpPr>
        <p:grpSpPr>
          <a:xfrm>
            <a:off x="4948855" y="3004307"/>
            <a:ext cx="2444409" cy="1557931"/>
            <a:chOff x="1004841" y="3333226"/>
            <a:chExt cx="2960651" cy="18869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8E8E7C-5DC6-4C49-8E2D-17F4BBA4E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0" t="26450" r="14475" b="2935"/>
            <a:stretch/>
          </p:blipFill>
          <p:spPr>
            <a:xfrm>
              <a:off x="1004841" y="3333226"/>
              <a:ext cx="2960651" cy="188695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CFF1B3-186D-490F-A91F-5F0EBD5D3E4E}"/>
                </a:ext>
              </a:extLst>
            </p:cNvPr>
            <p:cNvSpPr/>
            <p:nvPr/>
          </p:nvSpPr>
          <p:spPr>
            <a:xfrm>
              <a:off x="2592694" y="3994586"/>
              <a:ext cx="217444" cy="217444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B3F6B47-9802-49DE-B2F5-554EBA3328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4"/>
          <a:stretch/>
        </p:blipFill>
        <p:spPr>
          <a:xfrm>
            <a:off x="8584807" y="1293118"/>
            <a:ext cx="2444410" cy="155792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B5F8E2-30C7-43F4-AEC4-E28A8127DFE7}"/>
              </a:ext>
            </a:extLst>
          </p:cNvPr>
          <p:cNvGrpSpPr/>
          <p:nvPr/>
        </p:nvGrpSpPr>
        <p:grpSpPr>
          <a:xfrm>
            <a:off x="8584807" y="3004307"/>
            <a:ext cx="2444409" cy="1557931"/>
            <a:chOff x="1004841" y="3333226"/>
            <a:chExt cx="2960651" cy="188695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F5A930B-0604-4B7C-985C-37895224D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6" t="22416" r="24239" b="18199"/>
            <a:stretch/>
          </p:blipFill>
          <p:spPr>
            <a:xfrm>
              <a:off x="1004841" y="3333226"/>
              <a:ext cx="2960651" cy="1886955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481676-A912-4F89-B747-A0F9260F9EE0}"/>
                </a:ext>
              </a:extLst>
            </p:cNvPr>
            <p:cNvSpPr/>
            <p:nvPr/>
          </p:nvSpPr>
          <p:spPr>
            <a:xfrm>
              <a:off x="3035700" y="4165176"/>
              <a:ext cx="217444" cy="217444"/>
            </a:xfrm>
            <a:prstGeom prst="ellipse">
              <a:avLst/>
            </a:prstGeom>
            <a:solidFill>
              <a:srgbClr val="C0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4132C7-2DEC-40B0-B942-F0A920A4F27C}"/>
              </a:ext>
            </a:extLst>
          </p:cNvPr>
          <p:cNvGrpSpPr/>
          <p:nvPr/>
        </p:nvGrpSpPr>
        <p:grpSpPr>
          <a:xfrm>
            <a:off x="1352024" y="4711435"/>
            <a:ext cx="1928433" cy="1496703"/>
            <a:chOff x="1013461" y="4766491"/>
            <a:chExt cx="1028690" cy="79839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E810AE-3F45-4C27-868F-99B36678B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68" t="62984" r="68141" b="3514"/>
            <a:stretch/>
          </p:blipFill>
          <p:spPr>
            <a:xfrm>
              <a:off x="1013461" y="4766491"/>
              <a:ext cx="1028690" cy="79839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AFDE40-BBCF-4648-A96F-4D9BA369ABD8}"/>
                </a:ext>
              </a:extLst>
            </p:cNvPr>
            <p:cNvSpPr/>
            <p:nvPr/>
          </p:nvSpPr>
          <p:spPr>
            <a:xfrm>
              <a:off x="1501140" y="4931712"/>
              <a:ext cx="541011" cy="3961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F5F15E-CB40-46A0-8549-64F152BBAC0D}"/>
              </a:ext>
            </a:extLst>
          </p:cNvPr>
          <p:cNvGrpSpPr/>
          <p:nvPr/>
        </p:nvGrpSpPr>
        <p:grpSpPr>
          <a:xfrm>
            <a:off x="4963286" y="4734668"/>
            <a:ext cx="1901541" cy="1433366"/>
            <a:chOff x="4615933" y="4775830"/>
            <a:chExt cx="1014345" cy="76460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88AEAE9-1A1C-44DE-AB26-CDDF4E917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70" t="63567" r="68362" b="4654"/>
            <a:stretch/>
          </p:blipFill>
          <p:spPr>
            <a:xfrm>
              <a:off x="4615933" y="4775830"/>
              <a:ext cx="1014286" cy="76460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D63DA93-CC80-4130-ADAC-60DC5C40CE38}"/>
                </a:ext>
              </a:extLst>
            </p:cNvPr>
            <p:cNvSpPr/>
            <p:nvPr/>
          </p:nvSpPr>
          <p:spPr>
            <a:xfrm>
              <a:off x="5089267" y="4931712"/>
              <a:ext cx="541011" cy="3961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328D9D-BC32-41B9-A098-B418E645F22E}"/>
              </a:ext>
            </a:extLst>
          </p:cNvPr>
          <p:cNvGrpSpPr/>
          <p:nvPr/>
        </p:nvGrpSpPr>
        <p:grpSpPr>
          <a:xfrm>
            <a:off x="8584807" y="4747923"/>
            <a:ext cx="1949224" cy="1460215"/>
            <a:chOff x="8249197" y="4784267"/>
            <a:chExt cx="1039781" cy="77892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6415A4C-90F8-4F89-AE9A-2C164110C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65227" r="67444" b="1259"/>
            <a:stretch/>
          </p:blipFill>
          <p:spPr>
            <a:xfrm>
              <a:off x="8249197" y="4784267"/>
              <a:ext cx="1039778" cy="77892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33B09E7-410B-4230-8ABF-76D558F0C948}"/>
                </a:ext>
              </a:extLst>
            </p:cNvPr>
            <p:cNvSpPr/>
            <p:nvPr/>
          </p:nvSpPr>
          <p:spPr>
            <a:xfrm>
              <a:off x="8747967" y="4931712"/>
              <a:ext cx="541011" cy="3961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D39A220-F0F2-445C-B11C-5A9EE43FCF56}"/>
              </a:ext>
            </a:extLst>
          </p:cNvPr>
          <p:cNvSpPr/>
          <p:nvPr/>
        </p:nvSpPr>
        <p:spPr>
          <a:xfrm rot="16200000">
            <a:off x="6906548" y="5423724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F61427-FD28-41B3-B51B-978F457B22C4}"/>
              </a:ext>
            </a:extLst>
          </p:cNvPr>
          <p:cNvSpPr txBox="1"/>
          <p:nvPr/>
        </p:nvSpPr>
        <p:spPr>
          <a:xfrm>
            <a:off x="7051133" y="5310765"/>
            <a:ext cx="935015" cy="47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HIGHEST ENERGY CONSUMED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827DA-8794-49AC-AB4A-C215E874E1DF}"/>
              </a:ext>
            </a:extLst>
          </p:cNvPr>
          <p:cNvSpPr txBox="1"/>
          <p:nvPr/>
        </p:nvSpPr>
        <p:spPr>
          <a:xfrm>
            <a:off x="1801672" y="245597"/>
            <a:ext cx="7643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Location, climate conditions, and energy consumption per location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80A4D0-5EAC-4379-91AB-03073B8708F6}"/>
              </a:ext>
            </a:extLst>
          </p:cNvPr>
          <p:cNvSpPr txBox="1"/>
          <p:nvPr/>
        </p:nvSpPr>
        <p:spPr>
          <a:xfrm>
            <a:off x="8624767" y="4295996"/>
            <a:ext cx="163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43.6532° N, 79.3832° 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5B906A-A6EA-407C-B497-646BB658B755}"/>
              </a:ext>
            </a:extLst>
          </p:cNvPr>
          <p:cNvSpPr txBox="1"/>
          <p:nvPr/>
        </p:nvSpPr>
        <p:spPr>
          <a:xfrm>
            <a:off x="4991917" y="4295996"/>
            <a:ext cx="163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13.7563° N, 100.5018° E</a:t>
            </a:r>
            <a:endParaRPr lang="en-GB" sz="500" b="1" dirty="0">
              <a:solidFill>
                <a:schemeClr val="accent1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DA12A4-54AD-43DB-9C5B-686F734B9866}"/>
              </a:ext>
            </a:extLst>
          </p:cNvPr>
          <p:cNvSpPr txBox="1"/>
          <p:nvPr/>
        </p:nvSpPr>
        <p:spPr>
          <a:xfrm>
            <a:off x="1353838" y="4295996"/>
            <a:ext cx="163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45.4642° N, 9.1900° E</a:t>
            </a:r>
            <a:endParaRPr lang="en-GB" sz="500" b="1" dirty="0">
              <a:solidFill>
                <a:schemeClr val="accent1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EC311D-1EA6-4901-9C46-F18BD58740AD}"/>
              </a:ext>
            </a:extLst>
          </p:cNvPr>
          <p:cNvSpPr txBox="1"/>
          <p:nvPr/>
        </p:nvSpPr>
        <p:spPr>
          <a:xfrm>
            <a:off x="8584807" y="2998113"/>
            <a:ext cx="1636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Max. temp: 31.2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  <a:p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Min. temp: -18.8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F3685-39E7-45C0-B950-9EE503AA4DCF}"/>
              </a:ext>
            </a:extLst>
          </p:cNvPr>
          <p:cNvSpPr txBox="1"/>
          <p:nvPr/>
        </p:nvSpPr>
        <p:spPr>
          <a:xfrm>
            <a:off x="4948851" y="2998113"/>
            <a:ext cx="1636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Max. temp: 37.2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  <a:p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Min. temp: 19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FDFF5E-1C28-4D67-B151-C639F60870F7}"/>
              </a:ext>
            </a:extLst>
          </p:cNvPr>
          <p:cNvSpPr txBox="1"/>
          <p:nvPr/>
        </p:nvSpPr>
        <p:spPr>
          <a:xfrm>
            <a:off x="1353837" y="2998113"/>
            <a:ext cx="1636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Max. temp: 33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  <a:p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Min. temp: -5.1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3155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C1C256EC-ADB6-48F2-919D-9D27DC234167}"/>
              </a:ext>
            </a:extLst>
          </p:cNvPr>
          <p:cNvSpPr txBox="1"/>
          <p:nvPr/>
        </p:nvSpPr>
        <p:spPr>
          <a:xfrm>
            <a:off x="6882823" y="5033320"/>
            <a:ext cx="108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NO HEATING, </a:t>
            </a:r>
          </a:p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BUT SIGNIFICANT COOLING NEEDED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AFF84B-B7E3-4D29-BA29-67BD1A9D636B}"/>
              </a:ext>
            </a:extLst>
          </p:cNvPr>
          <p:cNvGrpSpPr/>
          <p:nvPr/>
        </p:nvGrpSpPr>
        <p:grpSpPr>
          <a:xfrm>
            <a:off x="984654" y="742456"/>
            <a:ext cx="10222692" cy="5604898"/>
            <a:chOff x="269441" y="358930"/>
            <a:chExt cx="11505235" cy="630809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74149D2-04BA-4E96-952C-F15AF3E64E9A}"/>
                </a:ext>
              </a:extLst>
            </p:cNvPr>
            <p:cNvCxnSpPr>
              <a:cxnSpLocks/>
            </p:cNvCxnSpPr>
            <p:nvPr/>
          </p:nvCxnSpPr>
          <p:spPr>
            <a:xfrm>
              <a:off x="4031213" y="358930"/>
              <a:ext cx="0" cy="6308091"/>
            </a:xfrm>
            <a:prstGeom prst="line">
              <a:avLst/>
            </a:prstGeom>
            <a:ln w="12700">
              <a:solidFill>
                <a:schemeClr val="bg2">
                  <a:lumMod val="90000"/>
                  <a:alpha val="2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B8A6F78-6B91-4087-B6CA-8248D57EE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64677" t="42841" r="2488" b="28429"/>
            <a:stretch/>
          </p:blipFill>
          <p:spPr>
            <a:xfrm>
              <a:off x="2646376" y="5945331"/>
              <a:ext cx="888630" cy="60381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C09CAB7-2319-4EC7-9234-DE543F670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63513" t="40022" r="4092" b="39030"/>
            <a:stretch/>
          </p:blipFill>
          <p:spPr>
            <a:xfrm>
              <a:off x="2594918" y="4052299"/>
              <a:ext cx="937012" cy="45211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E331F43-1518-4806-B639-6D5899A5C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63513" t="40022" r="4092" b="39030"/>
            <a:stretch/>
          </p:blipFill>
          <p:spPr>
            <a:xfrm>
              <a:off x="10673792" y="4052299"/>
              <a:ext cx="937012" cy="45211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920EC2-8A5E-48F4-8B37-A9915BBDFB17}"/>
                </a:ext>
              </a:extLst>
            </p:cNvPr>
            <p:cNvSpPr txBox="1"/>
            <p:nvPr/>
          </p:nvSpPr>
          <p:spPr>
            <a:xfrm>
              <a:off x="609602" y="358930"/>
              <a:ext cx="2639028" cy="34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" panose="020B0502040204020203" pitchFamily="34" charset="0"/>
                </a:rPr>
                <a:t>MILAN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5E8DFE-732A-4AFF-843F-6B5BA4892893}"/>
                </a:ext>
              </a:extLst>
            </p:cNvPr>
            <p:cNvSpPr txBox="1"/>
            <p:nvPr/>
          </p:nvSpPr>
          <p:spPr>
            <a:xfrm>
              <a:off x="4628313" y="358930"/>
              <a:ext cx="2639028" cy="34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" panose="020B0502040204020203" pitchFamily="34" charset="0"/>
                </a:rPr>
                <a:t>BANGKOK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156CCF-5340-4D6F-B269-92325AF3B314}"/>
                </a:ext>
              </a:extLst>
            </p:cNvPr>
            <p:cNvSpPr txBox="1"/>
            <p:nvPr/>
          </p:nvSpPr>
          <p:spPr>
            <a:xfrm>
              <a:off x="8613927" y="358930"/>
              <a:ext cx="2639028" cy="34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" panose="020B0502040204020203" pitchFamily="34" charset="0"/>
                </a:rPr>
                <a:t>TORONTO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1893F7-03B4-478A-A7E8-37AF1ED5845F}"/>
                </a:ext>
              </a:extLst>
            </p:cNvPr>
            <p:cNvCxnSpPr>
              <a:cxnSpLocks/>
            </p:cNvCxnSpPr>
            <p:nvPr/>
          </p:nvCxnSpPr>
          <p:spPr>
            <a:xfrm>
              <a:off x="269441" y="763881"/>
              <a:ext cx="11505235" cy="0"/>
            </a:xfrm>
            <a:prstGeom prst="line">
              <a:avLst/>
            </a:prstGeom>
            <a:ln w="12700">
              <a:solidFill>
                <a:schemeClr val="bg2">
                  <a:lumMod val="90000"/>
                  <a:alpha val="2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7E5398F-3D96-4CF8-B82D-1E0132DFDBEA}"/>
                </a:ext>
              </a:extLst>
            </p:cNvPr>
            <p:cNvCxnSpPr>
              <a:cxnSpLocks/>
            </p:cNvCxnSpPr>
            <p:nvPr/>
          </p:nvCxnSpPr>
          <p:spPr>
            <a:xfrm>
              <a:off x="8198098" y="358930"/>
              <a:ext cx="0" cy="6308091"/>
            </a:xfrm>
            <a:prstGeom prst="line">
              <a:avLst/>
            </a:prstGeom>
            <a:ln w="12700">
              <a:solidFill>
                <a:schemeClr val="bg2">
                  <a:lumMod val="90000"/>
                  <a:alpha val="2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E1C989-DC55-412B-A734-DBFB60E96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9611" t="22923" r="38968" b="7794"/>
            <a:stretch/>
          </p:blipFill>
          <p:spPr>
            <a:xfrm>
              <a:off x="1171977" y="1109055"/>
              <a:ext cx="1525243" cy="15191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8E16A9-795D-49AB-94CD-35DDC83F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7588" t="23378" r="39591" b="6249"/>
            <a:stretch/>
          </p:blipFill>
          <p:spPr>
            <a:xfrm>
              <a:off x="5172177" y="1085906"/>
              <a:ext cx="1551298" cy="1542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13EC97-6B34-4C4A-A872-720E08654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l="5675" t="25762" r="42376" b="4364"/>
            <a:stretch/>
          </p:blipFill>
          <p:spPr>
            <a:xfrm>
              <a:off x="9139282" y="1132203"/>
              <a:ext cx="1551298" cy="151276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B11E0-3296-4A66-AE1D-020D82557ABC}"/>
                </a:ext>
              </a:extLst>
            </p:cNvPr>
            <p:cNvSpPr txBox="1"/>
            <p:nvPr/>
          </p:nvSpPr>
          <p:spPr>
            <a:xfrm>
              <a:off x="269441" y="947537"/>
              <a:ext cx="2639028" cy="27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" panose="020B0502040204020203" pitchFamily="34" charset="0"/>
                </a:rPr>
                <a:t>ELECTRICITY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2459CB-316E-47F8-8492-7D46AD02E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8333" t="23222" r="38936" b="4944"/>
            <a:stretch/>
          </p:blipFill>
          <p:spPr>
            <a:xfrm>
              <a:off x="1154919" y="3066419"/>
              <a:ext cx="1525244" cy="155035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0E5F1-4757-4BA4-8845-2D45A3959416}"/>
                </a:ext>
              </a:extLst>
            </p:cNvPr>
            <p:cNvSpPr txBox="1"/>
            <p:nvPr/>
          </p:nvSpPr>
          <p:spPr>
            <a:xfrm>
              <a:off x="269441" y="3066419"/>
              <a:ext cx="1073682" cy="27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hnschrift" panose="020B0502040204020203" pitchFamily="34" charset="0"/>
                </a:rPr>
                <a:t>ENERGY USE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000F7C-4CCD-4231-B17A-B7575202A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</a:blip>
            <a:srcRect l="10948" t="25247" r="36688" b="4941"/>
            <a:stretch/>
          </p:blipFill>
          <p:spPr>
            <a:xfrm>
              <a:off x="5188371" y="3066426"/>
              <a:ext cx="1535104" cy="15779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160CCA0-981C-4ADD-92DC-55CA1094C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6666" t="24926" r="40126" b="5177"/>
            <a:stretch/>
          </p:blipFill>
          <p:spPr>
            <a:xfrm>
              <a:off x="9165888" y="3066419"/>
              <a:ext cx="1535105" cy="15150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65510D-919C-44C2-8A2B-C5F65E8DC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</a:blip>
            <a:srcRect t="23518" r="41419"/>
            <a:stretch/>
          </p:blipFill>
          <p:spPr>
            <a:xfrm>
              <a:off x="9057838" y="5002899"/>
              <a:ext cx="1640145" cy="16579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A602B4-6EFF-4AD0-ACC0-E99F51924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2608" r="37806"/>
            <a:stretch/>
          </p:blipFill>
          <p:spPr>
            <a:xfrm>
              <a:off x="5039621" y="4952666"/>
              <a:ext cx="1672748" cy="16243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999DC2-AF83-4E08-BA68-2CABE5960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t="24798" r="39674"/>
            <a:stretch/>
          </p:blipFill>
          <p:spPr>
            <a:xfrm>
              <a:off x="1070362" y="4958691"/>
              <a:ext cx="1632650" cy="15805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46EE76-7490-4690-AD6D-9EEF44878A95}"/>
                </a:ext>
              </a:extLst>
            </p:cNvPr>
            <p:cNvSpPr txBox="1"/>
            <p:nvPr/>
          </p:nvSpPr>
          <p:spPr>
            <a:xfrm>
              <a:off x="269441" y="4958691"/>
              <a:ext cx="2639028" cy="277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END USE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2E1A10F-2F5C-457D-8C47-69F1CCEC5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66018" t="40116" r="4023" b="46447"/>
            <a:stretch/>
          </p:blipFill>
          <p:spPr>
            <a:xfrm>
              <a:off x="2680163" y="2316746"/>
              <a:ext cx="888630" cy="29463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C895B2-FA9F-4052-A0BF-554267211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66018" t="40116" r="4023" b="46447"/>
            <a:stretch/>
          </p:blipFill>
          <p:spPr>
            <a:xfrm>
              <a:off x="6712369" y="2316746"/>
              <a:ext cx="888630" cy="29463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22D3FA-E8B5-4F65-BC6D-522E3F660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l="66018" t="40116" r="4023" b="46447"/>
            <a:stretch/>
          </p:blipFill>
          <p:spPr>
            <a:xfrm>
              <a:off x="10808640" y="2316746"/>
              <a:ext cx="888630" cy="29463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17A5E3-1AAD-4D48-B6D1-C691A013F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63513" t="40022" r="4092" b="39030"/>
            <a:stretch/>
          </p:blipFill>
          <p:spPr>
            <a:xfrm>
              <a:off x="6663987" y="4052299"/>
              <a:ext cx="937012" cy="45211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928312-7E97-486A-8F92-A3B7E9BD0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64677" t="42841" r="2488" b="28429"/>
            <a:stretch/>
          </p:blipFill>
          <p:spPr>
            <a:xfrm>
              <a:off x="6683478" y="5945331"/>
              <a:ext cx="888630" cy="60381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D3D6DBF-BD29-40EB-9054-4E590FD1C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64677" t="42841" r="2488" b="28429"/>
            <a:stretch/>
          </p:blipFill>
          <p:spPr>
            <a:xfrm>
              <a:off x="10697983" y="5945331"/>
              <a:ext cx="888630" cy="603818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4E1BB35-49E9-4D54-AD12-32DD6989D2BA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OPEN STUDIO RESULTS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F83FA6F-4431-48D4-A960-0A547F37F0D7}"/>
              </a:ext>
            </a:extLst>
          </p:cNvPr>
          <p:cNvSpPr/>
          <p:nvPr/>
        </p:nvSpPr>
        <p:spPr>
          <a:xfrm rot="16200000">
            <a:off x="6766006" y="5154583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6C920E-3DF5-42FD-BFF2-0DAA901E492C}"/>
              </a:ext>
            </a:extLst>
          </p:cNvPr>
          <p:cNvSpPr txBox="1"/>
          <p:nvPr/>
        </p:nvSpPr>
        <p:spPr>
          <a:xfrm>
            <a:off x="10348999" y="5033320"/>
            <a:ext cx="1088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HIGHEST HEATING NEEDED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F3A95AB-0995-499F-9A9E-05EBA3FAFF9F}"/>
              </a:ext>
            </a:extLst>
          </p:cNvPr>
          <p:cNvSpPr/>
          <p:nvPr/>
        </p:nvSpPr>
        <p:spPr>
          <a:xfrm rot="16200000">
            <a:off x="10232182" y="5154583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A4ABE5-A75D-4ABB-A323-4145CBCE50BC}"/>
              </a:ext>
            </a:extLst>
          </p:cNvPr>
          <p:cNvSpPr txBox="1"/>
          <p:nvPr/>
        </p:nvSpPr>
        <p:spPr>
          <a:xfrm>
            <a:off x="3226007" y="5033320"/>
            <a:ext cx="108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MORE INTERIOR EQUIPMENT NEEDED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81CF998B-61D4-4893-B252-C712FAEAA550}"/>
              </a:ext>
            </a:extLst>
          </p:cNvPr>
          <p:cNvSpPr/>
          <p:nvPr/>
        </p:nvSpPr>
        <p:spPr>
          <a:xfrm rot="16200000">
            <a:off x="3109190" y="5154583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1AD55C-4555-4AA7-B130-98E06A36D362}"/>
              </a:ext>
            </a:extLst>
          </p:cNvPr>
          <p:cNvSpPr txBox="1"/>
          <p:nvPr/>
        </p:nvSpPr>
        <p:spPr>
          <a:xfrm>
            <a:off x="3100536" y="245597"/>
            <a:ext cx="7643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Different climates influence different aspects of the end use</a:t>
            </a:r>
          </a:p>
        </p:txBody>
      </p:sp>
    </p:spTree>
    <p:extLst>
      <p:ext uri="{BB962C8B-B14F-4D97-AF65-F5344CB8AC3E}">
        <p14:creationId xmlns:p14="http://schemas.microsoft.com/office/powerpoint/2010/main" val="219658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E3CDF6-E3C3-4987-8C41-08101DC4D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67" r="13677"/>
          <a:stretch/>
        </p:blipFill>
        <p:spPr>
          <a:xfrm>
            <a:off x="430369" y="1288621"/>
            <a:ext cx="5401471" cy="2099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E3BC24-539A-4AF8-81DB-8C9649F96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53" r="13644"/>
          <a:stretch/>
        </p:blipFill>
        <p:spPr>
          <a:xfrm>
            <a:off x="463135" y="4117578"/>
            <a:ext cx="5368705" cy="2099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061BE-DB5B-49A5-87A0-14B974AB7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16" r="13804"/>
          <a:stretch/>
        </p:blipFill>
        <p:spPr>
          <a:xfrm>
            <a:off x="6074831" y="4103458"/>
            <a:ext cx="5368705" cy="217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F9913-06A9-487F-BEF0-79CEE85E76CF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OPEN STUDIO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88F1-5467-49CB-933C-63D6345A5A00}"/>
              </a:ext>
            </a:extLst>
          </p:cNvPr>
          <p:cNvSpPr txBox="1"/>
          <p:nvPr/>
        </p:nvSpPr>
        <p:spPr>
          <a:xfrm>
            <a:off x="463135" y="891879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MILAN – HVAC LOAD PROFILES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A5FBC-464D-4F29-A4D5-1FF26DB95479}"/>
              </a:ext>
            </a:extLst>
          </p:cNvPr>
          <p:cNvSpPr txBox="1"/>
          <p:nvPr/>
        </p:nvSpPr>
        <p:spPr>
          <a:xfrm>
            <a:off x="463135" y="3705513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BANGKOK – HVAC LOAD PROFILES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5353F-7A80-47F2-AA2F-E7E637A09F94}"/>
              </a:ext>
            </a:extLst>
          </p:cNvPr>
          <p:cNvSpPr txBox="1"/>
          <p:nvPr/>
        </p:nvSpPr>
        <p:spPr>
          <a:xfrm>
            <a:off x="6173055" y="3705513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TORONTO – HVAC LOAD PROFILES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D337A-EF2D-4DDE-AE72-456B10A8C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97" t="59616" r="1336" b="22797"/>
          <a:stretch/>
        </p:blipFill>
        <p:spPr>
          <a:xfrm>
            <a:off x="6096000" y="2346960"/>
            <a:ext cx="1394256" cy="1082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102551-E52E-4F86-9177-876FE4E322CA}"/>
              </a:ext>
            </a:extLst>
          </p:cNvPr>
          <p:cNvSpPr txBox="1"/>
          <p:nvPr/>
        </p:nvSpPr>
        <p:spPr>
          <a:xfrm>
            <a:off x="6143182" y="1288621"/>
            <a:ext cx="2096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ALTERNATING TEMPERATURE, ALTERNATING ENERGY NEEDS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9CB6A66-4F2E-4806-A4EB-257E3EE6C093}"/>
              </a:ext>
            </a:extLst>
          </p:cNvPr>
          <p:cNvSpPr/>
          <p:nvPr/>
        </p:nvSpPr>
        <p:spPr>
          <a:xfrm rot="16200000">
            <a:off x="6026365" y="1409884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74B60-05BC-444C-AF70-D92A7EBF9F10}"/>
              </a:ext>
            </a:extLst>
          </p:cNvPr>
          <p:cNvSpPr txBox="1"/>
          <p:nvPr/>
        </p:nvSpPr>
        <p:spPr>
          <a:xfrm>
            <a:off x="4032222" y="3697636"/>
            <a:ext cx="1718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CONSTANT HIGH TEMPERATURE &amp; COOLING NEED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37AD661-5F85-487D-8CCE-5AC479F34C9B}"/>
              </a:ext>
            </a:extLst>
          </p:cNvPr>
          <p:cNvSpPr/>
          <p:nvPr/>
        </p:nvSpPr>
        <p:spPr>
          <a:xfrm rot="16200000">
            <a:off x="3915405" y="3818899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4C61F-C7AE-4246-B1ED-99EFA4B1FA72}"/>
              </a:ext>
            </a:extLst>
          </p:cNvPr>
          <p:cNvSpPr txBox="1"/>
          <p:nvPr/>
        </p:nvSpPr>
        <p:spPr>
          <a:xfrm>
            <a:off x="9641839" y="3697636"/>
            <a:ext cx="208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C00000"/>
                </a:solidFill>
                <a:latin typeface="Bahnschrift" panose="020B0502040204020203" pitchFamily="34" charset="0"/>
              </a:rPr>
              <a:t>HIGHER TEMPERATURE DIFFERENCES, MOST HEATING NEEDED 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61B8864-699A-428C-9B68-E10EAEC2077C}"/>
              </a:ext>
            </a:extLst>
          </p:cNvPr>
          <p:cNvSpPr/>
          <p:nvPr/>
        </p:nvSpPr>
        <p:spPr>
          <a:xfrm rot="16200000">
            <a:off x="9525023" y="3818899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33C31-FDDC-4528-9064-4CE70DB411A3}"/>
              </a:ext>
            </a:extLst>
          </p:cNvPr>
          <p:cNvSpPr txBox="1"/>
          <p:nvPr/>
        </p:nvSpPr>
        <p:spPr>
          <a:xfrm>
            <a:off x="5993551" y="3514987"/>
            <a:ext cx="5735313" cy="2702219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0D319-3406-41F5-A4B3-1737AE96DDF2}"/>
              </a:ext>
            </a:extLst>
          </p:cNvPr>
          <p:cNvSpPr txBox="1"/>
          <p:nvPr/>
        </p:nvSpPr>
        <p:spPr>
          <a:xfrm>
            <a:off x="3100536" y="245597"/>
            <a:ext cx="7643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Overall heating &amp; cooling loads relating to the outdoor temperature in each location </a:t>
            </a:r>
          </a:p>
        </p:txBody>
      </p:sp>
    </p:spTree>
    <p:extLst>
      <p:ext uri="{BB962C8B-B14F-4D97-AF65-F5344CB8AC3E}">
        <p14:creationId xmlns:p14="http://schemas.microsoft.com/office/powerpoint/2010/main" val="131885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205B92-0248-4B12-B414-7B24D3B23C6A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WALL SIMULATION PROFILES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1A8F7-FC46-46F5-817B-DE05A075236F}"/>
              </a:ext>
            </a:extLst>
          </p:cNvPr>
          <p:cNvSpPr txBox="1"/>
          <p:nvPr/>
        </p:nvSpPr>
        <p:spPr>
          <a:xfrm>
            <a:off x="8853684" y="321554"/>
            <a:ext cx="23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TORONTO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B76A94-C70F-4C53-909C-24C72EFEDF09}"/>
              </a:ext>
            </a:extLst>
          </p:cNvPr>
          <p:cNvGrpSpPr/>
          <p:nvPr/>
        </p:nvGrpSpPr>
        <p:grpSpPr>
          <a:xfrm>
            <a:off x="9968592" y="324952"/>
            <a:ext cx="1793038" cy="1142783"/>
            <a:chOff x="1004841" y="3333226"/>
            <a:chExt cx="2960651" cy="1886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8488AB-006F-49DD-B697-EE464788E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6" t="22416" r="24239" b="18199"/>
            <a:stretch/>
          </p:blipFill>
          <p:spPr>
            <a:xfrm>
              <a:off x="1004841" y="3333226"/>
              <a:ext cx="2960651" cy="188695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BF27A9-EA96-4AA9-BF69-DEBC518DB47C}"/>
                </a:ext>
              </a:extLst>
            </p:cNvPr>
            <p:cNvSpPr/>
            <p:nvPr/>
          </p:nvSpPr>
          <p:spPr>
            <a:xfrm>
              <a:off x="3035700" y="4165176"/>
              <a:ext cx="217444" cy="217444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6472EC7B-4070-4F48-BE7A-F86A1E08E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38147" r="30756"/>
          <a:stretch/>
        </p:blipFill>
        <p:spPr>
          <a:xfrm>
            <a:off x="625972" y="2767566"/>
            <a:ext cx="2979196" cy="201137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4EC33-8905-48F0-8A71-90CA07E057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t="39771" r="20972"/>
          <a:stretch/>
        </p:blipFill>
        <p:spPr>
          <a:xfrm>
            <a:off x="4227391" y="2817656"/>
            <a:ext cx="3408672" cy="198387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B935D5-FF20-49E6-BB69-9690E7C4BF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40229" r="23296"/>
          <a:stretch/>
        </p:blipFill>
        <p:spPr>
          <a:xfrm>
            <a:off x="8290580" y="2841595"/>
            <a:ext cx="3471050" cy="19614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E87053-95AC-4F66-8689-BEB98AA91CA6}"/>
              </a:ext>
            </a:extLst>
          </p:cNvPr>
          <p:cNvCxnSpPr>
            <a:cxnSpLocks/>
          </p:cNvCxnSpPr>
          <p:nvPr/>
        </p:nvCxnSpPr>
        <p:spPr>
          <a:xfrm>
            <a:off x="430370" y="2574278"/>
            <a:ext cx="11406030" cy="0"/>
          </a:xfrm>
          <a:prstGeom prst="line">
            <a:avLst/>
          </a:prstGeom>
          <a:ln w="12700">
            <a:solidFill>
              <a:schemeClr val="bg2">
                <a:lumMod val="50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0A3725-623E-4910-A4DE-42B53183C78C}"/>
              </a:ext>
            </a:extLst>
          </p:cNvPr>
          <p:cNvSpPr txBox="1"/>
          <p:nvPr/>
        </p:nvSpPr>
        <p:spPr>
          <a:xfrm>
            <a:off x="703028" y="1971583"/>
            <a:ext cx="2344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1 : BASE CASE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75CE5-AD11-4A3C-8E5C-6C49C84A4E5B}"/>
              </a:ext>
            </a:extLst>
          </p:cNvPr>
          <p:cNvSpPr txBox="1"/>
          <p:nvPr/>
        </p:nvSpPr>
        <p:spPr>
          <a:xfrm>
            <a:off x="4118803" y="1971583"/>
            <a:ext cx="367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2 : </a:t>
            </a:r>
            <a:r>
              <a:rPr lang="it-IT" sz="1200" dirty="0">
                <a:latin typeface="Bahnschrift" panose="020B0502040204020203" pitchFamily="34" charset="0"/>
              </a:rPr>
              <a:t>Base case + air layer and light concrete</a:t>
            </a:r>
          </a:p>
          <a:p>
            <a:endParaRPr lang="en-GB" sz="14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37FB8A-ADBB-4FCD-8E8D-868221B10478}"/>
              </a:ext>
            </a:extLst>
          </p:cNvPr>
          <p:cNvSpPr txBox="1"/>
          <p:nvPr/>
        </p:nvSpPr>
        <p:spPr>
          <a:xfrm>
            <a:off x="8084297" y="1971583"/>
            <a:ext cx="3677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3 : </a:t>
            </a:r>
            <a:r>
              <a:rPr lang="it-IT" sz="1200" dirty="0">
                <a:latin typeface="Bahnschrift" panose="020B0502040204020203" pitchFamily="34" charset="0"/>
              </a:rPr>
              <a:t>Base case + air layer and light concrete + second and third insulation layer</a:t>
            </a:r>
          </a:p>
          <a:p>
            <a:endParaRPr lang="en-GB" sz="14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0E0790-0EDB-410A-A882-80D1ABF6058B}"/>
              </a:ext>
            </a:extLst>
          </p:cNvPr>
          <p:cNvCxnSpPr>
            <a:cxnSpLocks/>
          </p:cNvCxnSpPr>
          <p:nvPr/>
        </p:nvCxnSpPr>
        <p:spPr>
          <a:xfrm>
            <a:off x="3831249" y="1898733"/>
            <a:ext cx="0" cy="4536671"/>
          </a:xfrm>
          <a:prstGeom prst="line">
            <a:avLst/>
          </a:prstGeom>
          <a:ln w="12700">
            <a:solidFill>
              <a:schemeClr val="bg2">
                <a:lumMod val="50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637025-D450-4E2F-9702-179DC4615E59}"/>
              </a:ext>
            </a:extLst>
          </p:cNvPr>
          <p:cNvSpPr txBox="1"/>
          <p:nvPr/>
        </p:nvSpPr>
        <p:spPr>
          <a:xfrm>
            <a:off x="703027" y="5157092"/>
            <a:ext cx="298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953.90 GJ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R-VALUE: 7.55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U-VALUE: 0.749 W / m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K</a:t>
            </a:r>
          </a:p>
          <a:p>
            <a:endParaRPr lang="en-GB" sz="1200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WINDOW U-FACTOR: 1.13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AA747E-1760-4FBF-8BAC-104E20B75DAA}"/>
              </a:ext>
            </a:extLst>
          </p:cNvPr>
          <p:cNvSpPr txBox="1"/>
          <p:nvPr/>
        </p:nvSpPr>
        <p:spPr>
          <a:xfrm>
            <a:off x="4327071" y="5157092"/>
            <a:ext cx="3207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938.61 GJ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R-VALUE: 10.05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U-VALUE: 0.562 W / m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K</a:t>
            </a:r>
          </a:p>
          <a:p>
            <a:endParaRPr lang="en-GB" sz="1200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WINDOW U-FACTOR: 1.13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12AAFC-3259-4168-8DC8-4121B73A9147}"/>
              </a:ext>
            </a:extLst>
          </p:cNvPr>
          <p:cNvSpPr txBox="1"/>
          <p:nvPr/>
        </p:nvSpPr>
        <p:spPr>
          <a:xfrm>
            <a:off x="8357860" y="5157092"/>
            <a:ext cx="3131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923.05 GJ</a:t>
            </a:r>
          </a:p>
          <a:p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R-VALUE: 17.62 FT</a:t>
            </a:r>
            <a:r>
              <a:rPr lang="en-GB" sz="1200" b="1" baseline="30000" dirty="0">
                <a:solidFill>
                  <a:srgbClr val="C00000"/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U-VALUE: 0.317 W / m</a:t>
            </a:r>
            <a:r>
              <a:rPr lang="en-GB" sz="1200" b="1" baseline="30000" dirty="0">
                <a:solidFill>
                  <a:srgbClr val="C00000"/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 * K</a:t>
            </a:r>
          </a:p>
          <a:p>
            <a:endParaRPr lang="en-GB" sz="1200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WINDOW U-FACTOR: 1.13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  <a:endParaRPr lang="en-GB" sz="1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49" name="Picture 4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40B84A-C949-4B79-BDE1-CC50CF3CF8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t="34951" r="69573" b="56096"/>
          <a:stretch/>
        </p:blipFill>
        <p:spPr>
          <a:xfrm>
            <a:off x="674369" y="2668185"/>
            <a:ext cx="733422" cy="29128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B0034A6-09B5-44EF-BF25-CD2CC3E8E1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38234" r="64441" b="56041"/>
          <a:stretch/>
        </p:blipFill>
        <p:spPr>
          <a:xfrm>
            <a:off x="4175781" y="2767566"/>
            <a:ext cx="979147" cy="19190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6BE770C-3D27-4E95-9ADB-CB33DE79F9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35967" r="67241" b="56256"/>
          <a:stretch/>
        </p:blipFill>
        <p:spPr>
          <a:xfrm>
            <a:off x="8330106" y="2712168"/>
            <a:ext cx="945327" cy="2561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381D780-D2A9-4CD0-85C8-2E086FC5F5CA}"/>
              </a:ext>
            </a:extLst>
          </p:cNvPr>
          <p:cNvSpPr txBox="1"/>
          <p:nvPr/>
        </p:nvSpPr>
        <p:spPr>
          <a:xfrm>
            <a:off x="430370" y="546432"/>
            <a:ext cx="7643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Simulation on different wall types to overcome climatic problems.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145062-4C01-4084-95E9-232DA7542173}"/>
              </a:ext>
            </a:extLst>
          </p:cNvPr>
          <p:cNvSpPr txBox="1"/>
          <p:nvPr/>
        </p:nvSpPr>
        <p:spPr>
          <a:xfrm>
            <a:off x="10124847" y="1206761"/>
            <a:ext cx="163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" panose="020B0502040204020203" pitchFamily="34" charset="0"/>
              </a:rPr>
              <a:t>43.6532° N, 79.3832° W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375C9A-A426-4E32-A933-1CE468822336}"/>
              </a:ext>
            </a:extLst>
          </p:cNvPr>
          <p:cNvCxnSpPr>
            <a:cxnSpLocks/>
          </p:cNvCxnSpPr>
          <p:nvPr/>
        </p:nvCxnSpPr>
        <p:spPr>
          <a:xfrm>
            <a:off x="7935658" y="1898733"/>
            <a:ext cx="0" cy="4536671"/>
          </a:xfrm>
          <a:prstGeom prst="line">
            <a:avLst/>
          </a:prstGeom>
          <a:ln w="12700">
            <a:solidFill>
              <a:schemeClr val="bg2">
                <a:lumMod val="50000"/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3DF653A-8EF2-47E0-9D40-F61AD4C9A701}"/>
              </a:ext>
            </a:extLst>
          </p:cNvPr>
          <p:cNvSpPr txBox="1"/>
          <p:nvPr/>
        </p:nvSpPr>
        <p:spPr>
          <a:xfrm>
            <a:off x="703027" y="7218979"/>
            <a:ext cx="2989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953.90 GJ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R-VALUE: 7.55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U-VALUE: 0.132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</a:p>
          <a:p>
            <a:endParaRPr lang="en-GB" sz="1200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WINDOW U-FACTOR: 1.13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360387-E901-4530-9ADE-86116819CBDC}"/>
              </a:ext>
            </a:extLst>
          </p:cNvPr>
          <p:cNvSpPr txBox="1"/>
          <p:nvPr/>
        </p:nvSpPr>
        <p:spPr>
          <a:xfrm>
            <a:off x="4327071" y="7218979"/>
            <a:ext cx="3207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938.61 GJ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R-VALUE: 10.05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U-VALUE: 0.099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</a:p>
          <a:p>
            <a:endParaRPr lang="en-GB" sz="1200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WINDOW U-FACTOR: 1.13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377233-A8B3-4544-BF56-BA2881E0ED5E}"/>
              </a:ext>
            </a:extLst>
          </p:cNvPr>
          <p:cNvSpPr txBox="1"/>
          <p:nvPr/>
        </p:nvSpPr>
        <p:spPr>
          <a:xfrm>
            <a:off x="8357860" y="7218979"/>
            <a:ext cx="3131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923.05 GJ</a:t>
            </a:r>
          </a:p>
          <a:p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R-VALUE: 17.62 FT</a:t>
            </a:r>
            <a:r>
              <a:rPr lang="en-GB" sz="1200" b="1" baseline="30000" dirty="0">
                <a:solidFill>
                  <a:srgbClr val="C00000"/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U-VALUE: 0.056 Btu / FT</a:t>
            </a:r>
            <a:r>
              <a:rPr lang="en-GB" sz="1200" b="1" baseline="30000" dirty="0">
                <a:solidFill>
                  <a:srgbClr val="C00000"/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 * h * R</a:t>
            </a:r>
          </a:p>
          <a:p>
            <a:endParaRPr lang="en-GB" sz="1200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WINDOW U-FACTOR: 1.13 Btu / FT</a:t>
            </a:r>
            <a:r>
              <a:rPr lang="en-GB" sz="1200" b="1" baseline="300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* h * R</a:t>
            </a:r>
            <a:endParaRPr lang="en-GB" sz="1200" b="1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8CF29D-1F34-44FB-9490-B221E6D69047}"/>
              </a:ext>
            </a:extLst>
          </p:cNvPr>
          <p:cNvSpPr txBox="1"/>
          <p:nvPr/>
        </p:nvSpPr>
        <p:spPr>
          <a:xfrm>
            <a:off x="8202714" y="1085013"/>
            <a:ext cx="16367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Max. temp: 31.2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  <a:p>
            <a:pPr algn="r"/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Min. temp: -18.8</a:t>
            </a:r>
            <a:r>
              <a:rPr lang="en-GB" sz="1100" b="1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GB" sz="1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0006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437EB8-5EAB-49A9-9993-174C18249757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WALL SIMULATION RESULTS - COOLING</a:t>
            </a:r>
          </a:p>
        </p:txBody>
      </p:sp>
      <p:pic>
        <p:nvPicPr>
          <p:cNvPr id="21" name="Immagine 3">
            <a:extLst>
              <a:ext uri="{FF2B5EF4-FFF2-40B4-BE49-F238E27FC236}">
                <a16:creationId xmlns:a16="http://schemas.microsoft.com/office/drawing/2014/main" id="{6AA831D3-4667-4ED9-83C7-829AE3251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17" t="15704" r="26833" b="45630"/>
          <a:stretch/>
        </p:blipFill>
        <p:spPr>
          <a:xfrm>
            <a:off x="430370" y="946911"/>
            <a:ext cx="5638800" cy="2651760"/>
          </a:xfrm>
          <a:prstGeom prst="rect">
            <a:avLst/>
          </a:prstGeom>
        </p:spPr>
      </p:pic>
      <p:pic>
        <p:nvPicPr>
          <p:cNvPr id="22" name="Immagine 3">
            <a:extLst>
              <a:ext uri="{FF2B5EF4-FFF2-40B4-BE49-F238E27FC236}">
                <a16:creationId xmlns:a16="http://schemas.microsoft.com/office/drawing/2014/main" id="{8B84188B-FCEF-47BD-98DE-168F130A2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17" t="18815" r="26834" b="42518"/>
          <a:stretch/>
        </p:blipFill>
        <p:spPr>
          <a:xfrm>
            <a:off x="430370" y="3986292"/>
            <a:ext cx="5638800" cy="2651760"/>
          </a:xfrm>
          <a:prstGeom prst="rect">
            <a:avLst/>
          </a:prstGeom>
        </p:spPr>
      </p:pic>
      <p:pic>
        <p:nvPicPr>
          <p:cNvPr id="23" name="Immagine 4">
            <a:extLst>
              <a:ext uri="{FF2B5EF4-FFF2-40B4-BE49-F238E27FC236}">
                <a16:creationId xmlns:a16="http://schemas.microsoft.com/office/drawing/2014/main" id="{CC7E1407-137B-48C7-B066-5669219303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17" t="15704" r="27750" b="45630"/>
          <a:stretch/>
        </p:blipFill>
        <p:spPr>
          <a:xfrm>
            <a:off x="6593840" y="3986292"/>
            <a:ext cx="5527040" cy="26517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019101-41DF-4FA9-9763-1EBB80F34D99}"/>
              </a:ext>
            </a:extLst>
          </p:cNvPr>
          <p:cNvSpPr txBox="1"/>
          <p:nvPr/>
        </p:nvSpPr>
        <p:spPr>
          <a:xfrm>
            <a:off x="463135" y="718964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79D73C-381E-48D9-8F45-083F178EFD86}"/>
              </a:ext>
            </a:extLst>
          </p:cNvPr>
          <p:cNvSpPr txBox="1"/>
          <p:nvPr/>
        </p:nvSpPr>
        <p:spPr>
          <a:xfrm>
            <a:off x="463135" y="3705513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855A45-2822-42A5-818C-46D3358C4672}"/>
              </a:ext>
            </a:extLst>
          </p:cNvPr>
          <p:cNvSpPr txBox="1"/>
          <p:nvPr/>
        </p:nvSpPr>
        <p:spPr>
          <a:xfrm>
            <a:off x="6593840" y="3705513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3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39282A-E378-4F5F-BDBB-2362BCF6FD7A}"/>
              </a:ext>
            </a:extLst>
          </p:cNvPr>
          <p:cNvGrpSpPr/>
          <p:nvPr/>
        </p:nvGrpSpPr>
        <p:grpSpPr>
          <a:xfrm>
            <a:off x="3759200" y="1467078"/>
            <a:ext cx="3466985" cy="215444"/>
            <a:chOff x="3759200" y="1467078"/>
            <a:chExt cx="3466985" cy="21544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E3BB3E-E882-4247-80E5-3BEDD4EE42C7}"/>
                </a:ext>
              </a:extLst>
            </p:cNvPr>
            <p:cNvCxnSpPr>
              <a:cxnSpLocks/>
            </p:cNvCxnSpPr>
            <p:nvPr/>
          </p:nvCxnSpPr>
          <p:spPr>
            <a:xfrm>
              <a:off x="3759200" y="1574800"/>
              <a:ext cx="1379960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6F87C4-F87F-47E5-A656-D8A8687C4977}"/>
                </a:ext>
              </a:extLst>
            </p:cNvPr>
            <p:cNvSpPr txBox="1"/>
            <p:nvPr/>
          </p:nvSpPr>
          <p:spPr>
            <a:xfrm>
              <a:off x="5139160" y="1467078"/>
              <a:ext cx="20870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36.5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91276C-EC7E-4B56-9521-4F6614CF2C37}"/>
              </a:ext>
            </a:extLst>
          </p:cNvPr>
          <p:cNvGrpSpPr/>
          <p:nvPr/>
        </p:nvGrpSpPr>
        <p:grpSpPr>
          <a:xfrm>
            <a:off x="3759200" y="4516766"/>
            <a:ext cx="3466985" cy="215444"/>
            <a:chOff x="3759200" y="1467078"/>
            <a:chExt cx="3466985" cy="21544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6EB1873-A783-4523-AF3C-E3C1B715042B}"/>
                </a:ext>
              </a:extLst>
            </p:cNvPr>
            <p:cNvCxnSpPr>
              <a:cxnSpLocks/>
            </p:cNvCxnSpPr>
            <p:nvPr/>
          </p:nvCxnSpPr>
          <p:spPr>
            <a:xfrm>
              <a:off x="3759200" y="1574800"/>
              <a:ext cx="1379960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CAFF93-53A5-49EF-9F70-20304E1506D1}"/>
                </a:ext>
              </a:extLst>
            </p:cNvPr>
            <p:cNvSpPr txBox="1"/>
            <p:nvPr/>
          </p:nvSpPr>
          <p:spPr>
            <a:xfrm>
              <a:off x="5139160" y="1467078"/>
              <a:ext cx="20870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36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D3B901-CBD2-4BE2-9025-670D05D63508}"/>
              </a:ext>
            </a:extLst>
          </p:cNvPr>
          <p:cNvGrpSpPr/>
          <p:nvPr/>
        </p:nvGrpSpPr>
        <p:grpSpPr>
          <a:xfrm>
            <a:off x="9926537" y="4237147"/>
            <a:ext cx="3466985" cy="215444"/>
            <a:chOff x="3759200" y="1467078"/>
            <a:chExt cx="3466985" cy="21544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EF283E-5BBA-4C79-9251-27D422AD267F}"/>
                </a:ext>
              </a:extLst>
            </p:cNvPr>
            <p:cNvCxnSpPr>
              <a:cxnSpLocks/>
            </p:cNvCxnSpPr>
            <p:nvPr/>
          </p:nvCxnSpPr>
          <p:spPr>
            <a:xfrm>
              <a:off x="3759200" y="1574800"/>
              <a:ext cx="1379960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9AE6E1-8DDC-44A8-A688-A1BBC97F5D13}"/>
                </a:ext>
              </a:extLst>
            </p:cNvPr>
            <p:cNvSpPr txBox="1"/>
            <p:nvPr/>
          </p:nvSpPr>
          <p:spPr>
            <a:xfrm>
              <a:off x="5139160" y="1467078"/>
              <a:ext cx="20870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35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F4CEF7A-DFAC-45C7-B8DD-32D65E3161AB}"/>
              </a:ext>
            </a:extLst>
          </p:cNvPr>
          <p:cNvSpPr txBox="1"/>
          <p:nvPr/>
        </p:nvSpPr>
        <p:spPr>
          <a:xfrm>
            <a:off x="7073818" y="3032760"/>
            <a:ext cx="504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C00000"/>
                </a:solidFill>
                <a:latin typeface="Bahnschrift" panose="020B0502040204020203" pitchFamily="34" charset="0"/>
              </a:rPr>
              <a:t>COOLING CONSUMPTION DECREASES SLIGHTLY BETWEEN THE THREE WALLS.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A81AFAF-82CD-4213-A4B0-3347256A57BF}"/>
              </a:ext>
            </a:extLst>
          </p:cNvPr>
          <p:cNvSpPr/>
          <p:nvPr/>
        </p:nvSpPr>
        <p:spPr>
          <a:xfrm rot="5400000">
            <a:off x="6900437" y="3090030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3">
            <a:extLst>
              <a:ext uri="{FF2B5EF4-FFF2-40B4-BE49-F238E27FC236}">
                <a16:creationId xmlns:a16="http://schemas.microsoft.com/office/drawing/2014/main" id="{BFB9EB75-5B1B-4FD5-A579-3A4FA8CDD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16741" r="27083" b="42074"/>
          <a:stretch/>
        </p:blipFill>
        <p:spPr>
          <a:xfrm>
            <a:off x="152400" y="827612"/>
            <a:ext cx="5770880" cy="2824480"/>
          </a:xfrm>
          <a:prstGeom prst="rect">
            <a:avLst/>
          </a:prstGeom>
        </p:spPr>
      </p:pic>
      <p:pic>
        <p:nvPicPr>
          <p:cNvPr id="7" name="Immagine 3">
            <a:extLst>
              <a:ext uri="{FF2B5EF4-FFF2-40B4-BE49-F238E27FC236}">
                <a16:creationId xmlns:a16="http://schemas.microsoft.com/office/drawing/2014/main" id="{E7FAB282-CC02-4C28-8877-E960D3818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0" t="37481" r="27167" b="23555"/>
          <a:stretch/>
        </p:blipFill>
        <p:spPr>
          <a:xfrm>
            <a:off x="335280" y="4013290"/>
            <a:ext cx="5588000" cy="2672080"/>
          </a:xfrm>
          <a:prstGeom prst="rect">
            <a:avLst/>
          </a:prstGeom>
        </p:spPr>
      </p:pic>
      <p:pic>
        <p:nvPicPr>
          <p:cNvPr id="8" name="Immagine 4">
            <a:extLst>
              <a:ext uri="{FF2B5EF4-FFF2-40B4-BE49-F238E27FC236}">
                <a16:creationId xmlns:a16="http://schemas.microsoft.com/office/drawing/2014/main" id="{7114440D-2088-46D0-8CC0-E492F6417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00" t="39111" r="27167" b="21333"/>
          <a:stretch/>
        </p:blipFill>
        <p:spPr>
          <a:xfrm>
            <a:off x="6360162" y="4013290"/>
            <a:ext cx="5588000" cy="2712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886B0-1DF9-41B6-BC64-07B892E9A6D6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WALL SIMULATION RESULTS - HEATING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2D568-9B52-457D-8A6F-DB5E080C9D0A}"/>
              </a:ext>
            </a:extLst>
          </p:cNvPr>
          <p:cNvSpPr txBox="1"/>
          <p:nvPr/>
        </p:nvSpPr>
        <p:spPr>
          <a:xfrm>
            <a:off x="463135" y="718964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C499E-FD57-49E0-9A08-AF6C8E5F2C10}"/>
              </a:ext>
            </a:extLst>
          </p:cNvPr>
          <p:cNvSpPr txBox="1"/>
          <p:nvPr/>
        </p:nvSpPr>
        <p:spPr>
          <a:xfrm>
            <a:off x="463135" y="3705513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25C17-823B-4F34-A04F-10CDB99637A9}"/>
              </a:ext>
            </a:extLst>
          </p:cNvPr>
          <p:cNvSpPr txBox="1"/>
          <p:nvPr/>
        </p:nvSpPr>
        <p:spPr>
          <a:xfrm>
            <a:off x="6593840" y="3705513"/>
            <a:ext cx="346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DA8E8-5958-416A-9B38-532950566AA9}"/>
              </a:ext>
            </a:extLst>
          </p:cNvPr>
          <p:cNvGrpSpPr/>
          <p:nvPr/>
        </p:nvGrpSpPr>
        <p:grpSpPr>
          <a:xfrm>
            <a:off x="1132552" y="1305222"/>
            <a:ext cx="3466985" cy="215444"/>
            <a:chOff x="3759200" y="1467078"/>
            <a:chExt cx="3466985" cy="2154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8F8903-7AFE-49C4-A116-98A4CCEE4B20}"/>
                </a:ext>
              </a:extLst>
            </p:cNvPr>
            <p:cNvCxnSpPr>
              <a:cxnSpLocks/>
            </p:cNvCxnSpPr>
            <p:nvPr/>
          </p:nvCxnSpPr>
          <p:spPr>
            <a:xfrm>
              <a:off x="3759200" y="1574800"/>
              <a:ext cx="1379960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919626-9085-42B7-B64A-C8DEFF827F6F}"/>
                </a:ext>
              </a:extLst>
            </p:cNvPr>
            <p:cNvSpPr txBox="1"/>
            <p:nvPr/>
          </p:nvSpPr>
          <p:spPr>
            <a:xfrm>
              <a:off x="5139160" y="1467078"/>
              <a:ext cx="20870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88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237E44-C966-4E22-A175-82A370C0514D}"/>
              </a:ext>
            </a:extLst>
          </p:cNvPr>
          <p:cNvGrpSpPr/>
          <p:nvPr/>
        </p:nvGrpSpPr>
        <p:grpSpPr>
          <a:xfrm>
            <a:off x="1132552" y="4444662"/>
            <a:ext cx="3466985" cy="215444"/>
            <a:chOff x="3759200" y="1467078"/>
            <a:chExt cx="3466985" cy="21544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683A8A-D48B-4CB0-91B0-E429AE80DFB9}"/>
                </a:ext>
              </a:extLst>
            </p:cNvPr>
            <p:cNvCxnSpPr>
              <a:cxnSpLocks/>
            </p:cNvCxnSpPr>
            <p:nvPr/>
          </p:nvCxnSpPr>
          <p:spPr>
            <a:xfrm>
              <a:off x="3759200" y="1574800"/>
              <a:ext cx="1379960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B870B6-CBD7-4FFC-9025-05C668AD79D8}"/>
                </a:ext>
              </a:extLst>
            </p:cNvPr>
            <p:cNvSpPr txBox="1"/>
            <p:nvPr/>
          </p:nvSpPr>
          <p:spPr>
            <a:xfrm>
              <a:off x="5139160" y="1467078"/>
              <a:ext cx="20870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86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3A7FAD-3A19-4FCD-9CCA-3527FC5B4C77}"/>
              </a:ext>
            </a:extLst>
          </p:cNvPr>
          <p:cNvGrpSpPr/>
          <p:nvPr/>
        </p:nvGrpSpPr>
        <p:grpSpPr>
          <a:xfrm>
            <a:off x="7147272" y="4511744"/>
            <a:ext cx="3466985" cy="215444"/>
            <a:chOff x="3759200" y="1467078"/>
            <a:chExt cx="3466985" cy="21544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2CF9A-500D-4E0A-B13B-E0D5577C60FF}"/>
                </a:ext>
              </a:extLst>
            </p:cNvPr>
            <p:cNvCxnSpPr>
              <a:cxnSpLocks/>
            </p:cNvCxnSpPr>
            <p:nvPr/>
          </p:nvCxnSpPr>
          <p:spPr>
            <a:xfrm>
              <a:off x="3759200" y="1574800"/>
              <a:ext cx="1379960" cy="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EC534B-6663-441B-BC4D-596C761D78D7}"/>
                </a:ext>
              </a:extLst>
            </p:cNvPr>
            <p:cNvSpPr txBox="1"/>
            <p:nvPr/>
          </p:nvSpPr>
          <p:spPr>
            <a:xfrm>
              <a:off x="5139160" y="1467078"/>
              <a:ext cx="20870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83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D88092C-7578-4550-BDC3-0BECB1B762C2}"/>
              </a:ext>
            </a:extLst>
          </p:cNvPr>
          <p:cNvSpPr txBox="1"/>
          <p:nvPr/>
        </p:nvSpPr>
        <p:spPr>
          <a:xfrm>
            <a:off x="6901100" y="3032760"/>
            <a:ext cx="504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solidFill>
                  <a:srgbClr val="C00000"/>
                </a:solidFill>
                <a:latin typeface="Bahnschrift" panose="020B0502040204020203" pitchFamily="34" charset="0"/>
              </a:rPr>
              <a:t>HEATING CONSUMPTION DECREASES NOTICEABLY BETWEEN THE THREE WALLS.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3B76E03-51A0-46A9-93E1-8056AB30B715}"/>
              </a:ext>
            </a:extLst>
          </p:cNvPr>
          <p:cNvSpPr/>
          <p:nvPr/>
        </p:nvSpPr>
        <p:spPr>
          <a:xfrm rot="5400000">
            <a:off x="6727719" y="3090030"/>
            <a:ext cx="221846" cy="12491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142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80528C6-12CC-444A-9F79-8547F1CF92F8}"/>
              </a:ext>
            </a:extLst>
          </p:cNvPr>
          <p:cNvSpPr txBox="1"/>
          <p:nvPr/>
        </p:nvSpPr>
        <p:spPr>
          <a:xfrm>
            <a:off x="7854398" y="5048712"/>
            <a:ext cx="313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TOTAL SITE ENERGY: 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923.05 GJ</a:t>
            </a:r>
          </a:p>
          <a:p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R-VALUE: 17.62 FT</a:t>
            </a:r>
            <a:r>
              <a:rPr lang="en-GB" sz="1200" b="1" baseline="30000" dirty="0">
                <a:solidFill>
                  <a:srgbClr val="C00000"/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 * h * R / Btu</a:t>
            </a:r>
          </a:p>
          <a:p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U-VALUE: 0.317 W / m</a:t>
            </a:r>
            <a:r>
              <a:rPr lang="en-GB" sz="1200" b="1" baseline="30000" dirty="0">
                <a:solidFill>
                  <a:srgbClr val="C00000"/>
                </a:solidFill>
                <a:latin typeface="Bahnschrift" panose="020B0502040204020203" pitchFamily="34" charset="0"/>
              </a:rPr>
              <a:t>2</a:t>
            </a:r>
            <a:r>
              <a:rPr lang="en-GB" sz="1200" b="1" dirty="0">
                <a:solidFill>
                  <a:srgbClr val="C00000"/>
                </a:solidFill>
                <a:latin typeface="Bahnschrift" panose="020B0502040204020203" pitchFamily="34" charset="0"/>
              </a:rPr>
              <a:t> * 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C61CF-6453-4923-8412-9AA8486FAC14}"/>
              </a:ext>
            </a:extLst>
          </p:cNvPr>
          <p:cNvSpPr txBox="1"/>
          <p:nvPr/>
        </p:nvSpPr>
        <p:spPr>
          <a:xfrm>
            <a:off x="430370" y="189959"/>
            <a:ext cx="470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Bahnschrift" panose="020B0502040204020203" pitchFamily="34" charset="0"/>
              </a:rPr>
              <a:t>CONCLUSION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538AF6-35FF-406C-9EFB-DB4F1C16C3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40229" r="23296"/>
          <a:stretch/>
        </p:blipFill>
        <p:spPr>
          <a:xfrm>
            <a:off x="7763350" y="2771662"/>
            <a:ext cx="3471050" cy="1961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997A59-852C-4224-816A-452233B930F5}"/>
              </a:ext>
            </a:extLst>
          </p:cNvPr>
          <p:cNvSpPr txBox="1"/>
          <p:nvPr/>
        </p:nvSpPr>
        <p:spPr>
          <a:xfrm>
            <a:off x="7763350" y="1972770"/>
            <a:ext cx="3677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3 : </a:t>
            </a:r>
            <a:r>
              <a:rPr lang="it-IT" sz="1200" dirty="0">
                <a:latin typeface="Bahnschrift" panose="020B0502040204020203" pitchFamily="34" charset="0"/>
              </a:rPr>
              <a:t>Base case + air layer and light concrete + second and third insulation layer</a:t>
            </a:r>
          </a:p>
          <a:p>
            <a:endParaRPr lang="en-GB" sz="14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3A7943-05B6-4A75-A55C-5941A8C46B38}"/>
              </a:ext>
            </a:extLst>
          </p:cNvPr>
          <p:cNvGrpSpPr/>
          <p:nvPr/>
        </p:nvGrpSpPr>
        <p:grpSpPr>
          <a:xfrm>
            <a:off x="430370" y="1318745"/>
            <a:ext cx="7081406" cy="2905833"/>
            <a:chOff x="5059680" y="2143759"/>
            <a:chExt cx="7081406" cy="2905833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898E708-737A-4B4F-B5A5-1E28F9EC2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416" t="13037" r="17250" b="44592"/>
            <a:stretch/>
          </p:blipFill>
          <p:spPr>
            <a:xfrm>
              <a:off x="5059680" y="2143759"/>
              <a:ext cx="6868160" cy="290583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B44E67-9692-4316-900D-C6BE2F6D98FD}"/>
                </a:ext>
              </a:extLst>
            </p:cNvPr>
            <p:cNvCxnSpPr>
              <a:cxnSpLocks/>
            </p:cNvCxnSpPr>
            <p:nvPr/>
          </p:nvCxnSpPr>
          <p:spPr>
            <a:xfrm>
              <a:off x="5524500" y="2940255"/>
              <a:ext cx="5636033" cy="0"/>
            </a:xfrm>
            <a:prstGeom prst="line">
              <a:avLst/>
            </a:prstGeom>
            <a:ln w="12700">
              <a:solidFill>
                <a:srgbClr val="C00000">
                  <a:alpha val="7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BB383C-782B-4D8C-B76F-436FF685C7F2}"/>
                </a:ext>
              </a:extLst>
            </p:cNvPr>
            <p:cNvCxnSpPr>
              <a:cxnSpLocks/>
            </p:cNvCxnSpPr>
            <p:nvPr/>
          </p:nvCxnSpPr>
          <p:spPr>
            <a:xfrm>
              <a:off x="5524500" y="2897075"/>
              <a:ext cx="5636033" cy="0"/>
            </a:xfrm>
            <a:prstGeom prst="line">
              <a:avLst/>
            </a:prstGeom>
            <a:ln w="12700">
              <a:solidFill>
                <a:srgbClr val="C00000">
                  <a:alpha val="50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42E741-1E59-4993-AEFB-7A52D221410C}"/>
                </a:ext>
              </a:extLst>
            </p:cNvPr>
            <p:cNvSpPr txBox="1"/>
            <p:nvPr/>
          </p:nvSpPr>
          <p:spPr>
            <a:xfrm>
              <a:off x="11109619" y="2771662"/>
              <a:ext cx="10314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b="1" cap="all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Wall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726931-D5E6-460B-88A7-AC038635DF2F}"/>
                </a:ext>
              </a:extLst>
            </p:cNvPr>
            <p:cNvSpPr txBox="1"/>
            <p:nvPr/>
          </p:nvSpPr>
          <p:spPr>
            <a:xfrm>
              <a:off x="11109619" y="2865824"/>
              <a:ext cx="10314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b="1" cap="all" dirty="0">
                  <a:solidFill>
                    <a:srgbClr val="C00000"/>
                  </a:solidFill>
                  <a:latin typeface="Bahnschrift" panose="020B0502040204020203" pitchFamily="34" charset="0"/>
                </a:rPr>
                <a:t>Wall 2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496275B-03B6-44B4-AFAA-467847B5BB9F}"/>
              </a:ext>
            </a:extLst>
          </p:cNvPr>
          <p:cNvSpPr/>
          <p:nvPr/>
        </p:nvSpPr>
        <p:spPr>
          <a:xfrm>
            <a:off x="7298530" y="1438182"/>
            <a:ext cx="4463100" cy="494183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5BD75-ED55-467B-ABB2-65F0553F470D}"/>
              </a:ext>
            </a:extLst>
          </p:cNvPr>
          <p:cNvSpPr txBox="1"/>
          <p:nvPr/>
        </p:nvSpPr>
        <p:spPr>
          <a:xfrm>
            <a:off x="679764" y="4623951"/>
            <a:ext cx="5416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Bahnschrift" panose="020B0502040204020203" pitchFamily="34" charset="0"/>
              </a:rPr>
              <a:t>Adding air gap and extra insulation contributes to the resistance of the wall. The wall is able to retain more energy, and therefore lessen energy loss.</a:t>
            </a:r>
          </a:p>
          <a:p>
            <a:endParaRPr lang="it-IT" sz="1400" dirty="0">
              <a:latin typeface="Bahnschrift" panose="020B0502040204020203" pitchFamily="34" charset="0"/>
            </a:endParaRPr>
          </a:p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3 </a:t>
            </a:r>
            <a:r>
              <a:rPr lang="it-IT" sz="1400" dirty="0">
                <a:latin typeface="Bahnschrift" panose="020B0502040204020203" pitchFamily="34" charset="0"/>
              </a:rPr>
              <a:t>is an ideal solution for the specific location, however, </a:t>
            </a:r>
          </a:p>
          <a:p>
            <a:r>
              <a:rPr lang="en-GB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WALL 2 </a:t>
            </a:r>
            <a:r>
              <a:rPr lang="it-IT" sz="1400" dirty="0">
                <a:latin typeface="Bahnschrift" panose="020B0502040204020203" pitchFamily="34" charset="0"/>
              </a:rPr>
              <a:t>may be a good economical compromise between the three types of walls. </a:t>
            </a:r>
          </a:p>
          <a:p>
            <a:endParaRPr lang="en-GB" sz="1400" b="1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6B411D-0E83-40C0-9632-D42C0E575737}"/>
              </a:ext>
            </a:extLst>
          </p:cNvPr>
          <p:cNvCxnSpPr>
            <a:cxnSpLocks/>
          </p:cNvCxnSpPr>
          <p:nvPr/>
        </p:nvCxnSpPr>
        <p:spPr>
          <a:xfrm>
            <a:off x="895190" y="3187720"/>
            <a:ext cx="5447936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6931A2-EECA-4C00-8E96-7667E31DA919}"/>
              </a:ext>
            </a:extLst>
          </p:cNvPr>
          <p:cNvCxnSpPr>
            <a:cxnSpLocks/>
          </p:cNvCxnSpPr>
          <p:nvPr/>
        </p:nvCxnSpPr>
        <p:spPr>
          <a:xfrm>
            <a:off x="895190" y="3201055"/>
            <a:ext cx="5447936" cy="0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6852E9-3665-4521-843D-A9C6587D13F2}"/>
              </a:ext>
            </a:extLst>
          </p:cNvPr>
          <p:cNvSpPr txBox="1"/>
          <p:nvPr/>
        </p:nvSpPr>
        <p:spPr>
          <a:xfrm>
            <a:off x="6267945" y="3092966"/>
            <a:ext cx="103146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 b="1" cap="all" dirty="0">
                <a:solidFill>
                  <a:schemeClr val="accent1"/>
                </a:solidFill>
                <a:latin typeface="Bahnschrift" panose="020B0502040204020203" pitchFamily="34" charset="0"/>
              </a:rPr>
              <a:t>Wall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A35464-9E8B-40E6-B058-B02C4DFCCC03}"/>
              </a:ext>
            </a:extLst>
          </p:cNvPr>
          <p:cNvSpPr txBox="1"/>
          <p:nvPr/>
        </p:nvSpPr>
        <p:spPr>
          <a:xfrm>
            <a:off x="6267945" y="3138558"/>
            <a:ext cx="103146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" b="1" cap="all" dirty="0">
                <a:solidFill>
                  <a:schemeClr val="accent1"/>
                </a:solidFill>
                <a:latin typeface="Bahnschrift" panose="020B0502040204020203" pitchFamily="34" charset="0"/>
              </a:rPr>
              <a:t>Wall 2</a:t>
            </a:r>
          </a:p>
        </p:txBody>
      </p:sp>
    </p:spTree>
    <p:extLst>
      <p:ext uri="{BB962C8B-B14F-4D97-AF65-F5344CB8AC3E}">
        <p14:creationId xmlns:p14="http://schemas.microsoft.com/office/powerpoint/2010/main" val="209052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664</Words>
  <Application>Microsoft Office PowerPoint</Application>
  <PresentationFormat>Widescreen</PresentationFormat>
  <Paragraphs>128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Lisana Shidqina</dc:creator>
  <cp:lastModifiedBy>Lisana Shidqina</cp:lastModifiedBy>
  <cp:revision>40</cp:revision>
  <dcterms:created xsi:type="dcterms:W3CDTF">2019-12-13T00:48:29Z</dcterms:created>
  <dcterms:modified xsi:type="dcterms:W3CDTF">2019-12-17T12:29:39Z</dcterms:modified>
</cp:coreProperties>
</file>